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7" r:id="rId7"/>
    <p:sldId id="263" r:id="rId8"/>
    <p:sldId id="260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E3DB9-AB0E-466F-97CF-79E9988E4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95ADDAC-7CD3-4FD1-A934-195D3A8C4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A507AD-83CE-4EEB-8944-9080B7845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40BA687-5B55-47C1-8DC7-83CA459CF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99D2AA4-04BE-4B52-A853-C095BA530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754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E2902E-5A60-45CC-A1A7-258CB3413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59D8384-D14B-4061-859E-7AFA7FCB1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9CEE97E-3DBC-420C-BBB9-31C95CEE4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896AEB4-F01B-4CFE-B251-788A0FFE3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2148F65-7424-488B-B0E1-30CDC732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98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432E22D-6209-49DA-B0F7-1531D701E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806417-3CCF-4904-877C-825166E9C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7889B35-7C14-4B6D-854E-E11A9FF2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17CB0F9-5FAD-4B55-9042-21F9FA30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7868EA-AB65-49B3-8D13-B5E797C09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055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E0DAE4-385D-4F12-BED7-2B51E6BB9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E4C171-1F75-42F8-8B7A-FBB82FEDD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92F8D70-6247-4DB3-BAB7-561238F0B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B0B71A-4273-4D10-BE6B-23577AAB1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A4420CA-E853-4EDD-AD80-D3383079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492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3893A-1CC6-4A8B-8ACB-065D082A1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599505-AD6C-486D-B169-336E05239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2437D0-D056-4EA0-B86A-24A3A0CE8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9924C6-5E7C-4AEA-BA7B-16BD46AA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43E3E65-49B3-43C4-9D72-A45FEC603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398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66698C-DA84-4F86-B19B-CBD60E459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AD008B-3B87-4538-8128-E6CDC75F15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4FB471D-A623-4DF9-88BE-3CB3C9C1D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EFE7507-4F86-480C-B0E8-0CE13F8D8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F682A51-09A0-414D-B240-69F39E262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56D61A1-0A6C-4FF4-99C3-AC5C9B874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92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D1DC4B-060A-4731-9F18-A3B42838D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7032729-0060-4288-8BF9-411F814E7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F4E0353-964C-4948-86CD-FB8579FDE0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DAC7F3BF-A3B1-4262-90FF-0C89FEEAFC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7AE8178-1021-4B6B-80C3-A2DDC5B10E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BCBF640-3A1E-4E39-A18C-00600044B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86BC4C8-C2B8-46B1-BA74-CBAEF2A9E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671B9F7-32E7-4AC7-85A1-6A948BA1B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480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20891E-DA38-40B9-AF7B-B362328BA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11FDF38-E846-4C0C-B3E5-2A4517BCE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A01490B-C317-41F7-9C83-C1AF85FE7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17D8D03-E821-4BAD-8AEF-7B86A9F40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095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8713E86-5EB5-4CA2-B290-636DE24EE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7A21A72-75B1-425A-B3AE-C72FB02D6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C3F5F19-FFFE-482F-88BB-A92E5D606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652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27A51-A4EB-49AE-8D85-FBF225F89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4E7F982-EDD1-48E9-913B-47121F6E0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F647B61-8769-43DA-8F69-61B5A021FC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B3A2159-9C50-4910-B5E5-6BA2744F2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E5FAC7-8B88-4E78-B87D-0EC08D2A9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4787285-BB20-4E80-996C-1F536A1D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2428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059B76-0B0E-477F-B048-0DB7E6B2E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5D41282-62A2-4CDD-96DE-D3402AB8C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401038B-F4CB-445D-AFEE-3402F57F8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78E099-36A8-446C-821F-B338EB88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93F0692-5F10-4312-A7F1-A93B3875F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29776F6-EA99-43AE-B938-0B384ECF0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158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E8656E4-991E-4916-9DF7-0BC461538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0AFB577-1F69-4A0D-8754-7D2B7195F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C1A1CA-5FB9-4879-98CC-839CB0FE7E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FCD0F-9315-488B-815E-E09623BEDC52}" type="datetimeFigureOut">
              <a:rPr lang="pt-BR" smtClean="0"/>
              <a:t>01/03/2022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C12DFD2-15A0-401E-BCFF-21D590B7B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99DF1A1-76BF-4DFC-8B5C-516109917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BCE44-FE62-4298-9BC7-4084BCBFD0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529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âncer de mama: saiba como reconhecer os 5 sinais de alerta — Português  (Brasil)">
            <a:extLst>
              <a:ext uri="{FF2B5EF4-FFF2-40B4-BE49-F238E27FC236}">
                <a16:creationId xmlns:a16="http://schemas.microsoft.com/office/drawing/2014/main" id="{9AC00B9D-7081-4A82-B2BC-25396A78D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5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AD7152-5589-47E8-AD51-A735E9C40484}"/>
              </a:ext>
            </a:extLst>
          </p:cNvPr>
          <p:cNvSpPr txBox="1"/>
          <p:nvPr/>
        </p:nvSpPr>
        <p:spPr>
          <a:xfrm>
            <a:off x="1709530" y="291548"/>
            <a:ext cx="9462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latin typeface="Arial Black" panose="020B0A04020102020204" pitchFamily="34" charset="0"/>
              </a:rPr>
              <a:t>TRABALHO DE MAMOGRAFIA </a:t>
            </a:r>
          </a:p>
        </p:txBody>
      </p:sp>
    </p:spTree>
    <p:extLst>
      <p:ext uri="{BB962C8B-B14F-4D97-AF65-F5344CB8AC3E}">
        <p14:creationId xmlns:p14="http://schemas.microsoft.com/office/powerpoint/2010/main" val="120715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osicionamento em Mamografia">
            <a:extLst>
              <a:ext uri="{FF2B5EF4-FFF2-40B4-BE49-F238E27FC236}">
                <a16:creationId xmlns:a16="http://schemas.microsoft.com/office/drawing/2014/main" id="{4C8AEE24-EDCB-44B2-AABD-0392C01CE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8713"/>
            <a:ext cx="12192000" cy="555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C7EB61C-1E15-4148-B94A-5F18ACFDA6FE}"/>
              </a:ext>
            </a:extLst>
          </p:cNvPr>
          <p:cNvSpPr txBox="1"/>
          <p:nvPr/>
        </p:nvSpPr>
        <p:spPr>
          <a:xfrm>
            <a:off x="-1" y="0"/>
            <a:ext cx="118076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Médio-Lateral - </a:t>
            </a:r>
            <a:r>
              <a:rPr lang="pt-BR" b="0" i="0" dirty="0">
                <a:effectLst/>
                <a:latin typeface="Verdana" panose="020B0604030504040204" pitchFamily="34" charset="0"/>
              </a:rPr>
              <a:t>O feixe de raios x vai da região-medial para a lateral e o </a:t>
            </a:r>
            <a:r>
              <a:rPr lang="pt-BR" b="0" i="0" dirty="0" err="1">
                <a:effectLst/>
                <a:latin typeface="Verdana" panose="020B0604030504040204" pitchFamily="34" charset="0"/>
              </a:rPr>
              <a:t>bucky</a:t>
            </a:r>
            <a:r>
              <a:rPr lang="pt-BR" b="0" i="0" dirty="0">
                <a:effectLst/>
                <a:latin typeface="Verdana" panose="020B0604030504040204" pitchFamily="34" charset="0"/>
              </a:rPr>
              <a:t> fica posicionado na região lateral da paciente.</a:t>
            </a:r>
          </a:p>
          <a:p>
            <a:pPr algn="l"/>
            <a:r>
              <a:rPr lang="pt-BR" b="1" i="1" dirty="0" err="1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Látero</a:t>
            </a:r>
            <a:r>
              <a:rPr lang="pt-BR" b="1" i="1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-Medial - </a:t>
            </a:r>
            <a:r>
              <a:rPr lang="pt-BR" b="0" i="0" dirty="0">
                <a:effectLst/>
                <a:latin typeface="Verdana" panose="020B0604030504040204" pitchFamily="34" charset="0"/>
              </a:rPr>
              <a:t>O feixe de raios x vai da região lateral para a medial e o </a:t>
            </a:r>
            <a:r>
              <a:rPr lang="pt-BR" b="0" i="0" dirty="0" err="1">
                <a:effectLst/>
                <a:latin typeface="Verdana" panose="020B0604030504040204" pitchFamily="34" charset="0"/>
              </a:rPr>
              <a:t>bucky</a:t>
            </a:r>
            <a:r>
              <a:rPr lang="pt-BR" b="0" i="0" dirty="0">
                <a:effectLst/>
                <a:latin typeface="Verdana" panose="020B0604030504040204" pitchFamily="34" charset="0"/>
              </a:rPr>
              <a:t> fica posicionado na região medial da paciente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184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amografia 3D – Mamorad">
            <a:extLst>
              <a:ext uri="{FF2B5EF4-FFF2-40B4-BE49-F238E27FC236}">
                <a16:creationId xmlns:a16="http://schemas.microsoft.com/office/drawing/2014/main" id="{5FB6CA81-D05B-49EA-AB14-C66D9475B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DD6337D7-F309-4D23-81FE-DD6246DFD929}"/>
              </a:ext>
            </a:extLst>
          </p:cNvPr>
          <p:cNvSpPr txBox="1"/>
          <p:nvPr/>
        </p:nvSpPr>
        <p:spPr>
          <a:xfrm>
            <a:off x="722243" y="5791200"/>
            <a:ext cx="107475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FFFF00"/>
                </a:solidFill>
                <a:latin typeface="Arial Black" panose="020B0A04020102020204" pitchFamily="34" charset="0"/>
              </a:rPr>
              <a:t>OBRIGADA PELA ATENÇÃO </a:t>
            </a:r>
          </a:p>
        </p:txBody>
      </p:sp>
    </p:spTree>
    <p:extLst>
      <p:ext uri="{BB962C8B-B14F-4D97-AF65-F5344CB8AC3E}">
        <p14:creationId xmlns:p14="http://schemas.microsoft.com/office/powerpoint/2010/main" val="313337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mografia Vetores e Ilustrações de Stock - iStock">
            <a:extLst>
              <a:ext uri="{FF2B5EF4-FFF2-40B4-BE49-F238E27FC236}">
                <a16:creationId xmlns:a16="http://schemas.microsoft.com/office/drawing/2014/main" id="{48AA24FE-A24C-4674-80BD-21E8967C2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E1E70D2-B3CA-4550-A6F0-58CE380173C2}"/>
              </a:ext>
            </a:extLst>
          </p:cNvPr>
          <p:cNvSpPr txBox="1"/>
          <p:nvPr/>
        </p:nvSpPr>
        <p:spPr>
          <a:xfrm>
            <a:off x="7871791" y="5738191"/>
            <a:ext cx="412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 Black" panose="020B0A04020102020204" pitchFamily="34" charset="0"/>
              </a:rPr>
              <a:t>ALUNA : SIMONE CAVALHEIRO </a:t>
            </a:r>
          </a:p>
          <a:p>
            <a:r>
              <a:rPr lang="pt-BR" dirty="0">
                <a:latin typeface="Arial Black" panose="020B0A04020102020204" pitchFamily="34" charset="0"/>
              </a:rPr>
              <a:t>TURMA :RADIOLOGIA XI</a:t>
            </a:r>
          </a:p>
          <a:p>
            <a:r>
              <a:rPr lang="pt-BR" dirty="0">
                <a:latin typeface="Arial Black" panose="020B0A04020102020204" pitchFamily="34" charset="0"/>
              </a:rPr>
              <a:t>PROFESSORA :CLEIDE </a:t>
            </a:r>
          </a:p>
        </p:txBody>
      </p:sp>
    </p:spTree>
    <p:extLst>
      <p:ext uri="{BB962C8B-B14F-4D97-AF65-F5344CB8AC3E}">
        <p14:creationId xmlns:p14="http://schemas.microsoft.com/office/powerpoint/2010/main" val="140243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ANDEMIA DIMINUI NÚMEROS DE EXAMES PREVENTIVOS E MAMOGRAFIAS EM TAUBATÉ –  Prefeitura de Taubaté">
            <a:extLst>
              <a:ext uri="{FF2B5EF4-FFF2-40B4-BE49-F238E27FC236}">
                <a16:creationId xmlns:a16="http://schemas.microsoft.com/office/drawing/2014/main" id="{D9FE5060-9CF9-46A5-8CA2-A5B14BF58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E9F8975-42A5-490B-8239-A64F641BFDC3}"/>
              </a:ext>
            </a:extLst>
          </p:cNvPr>
          <p:cNvSpPr txBox="1"/>
          <p:nvPr/>
        </p:nvSpPr>
        <p:spPr>
          <a:xfrm>
            <a:off x="649357" y="519645"/>
            <a:ext cx="1117158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A </a:t>
            </a:r>
            <a:r>
              <a:rPr lang="pt-BR" sz="2400" b="1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história da mamografia</a:t>
            </a:r>
            <a:r>
              <a:rPr lang="pt-BR" sz="24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 iniciou-se com Salomon, cirurgião alemão que, em 1913, estudou a aplicação da radiologia nas doenças da mama. As primeiras radiografias das mamas foram realizadas por </a:t>
            </a:r>
            <a:r>
              <a:rPr lang="pt-BR" sz="2400" b="0" i="0" dirty="0" err="1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Romagnoli</a:t>
            </a:r>
            <a:r>
              <a:rPr lang="pt-BR" sz="24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, em 1931, que chamou a atenção para o diagnóstico precoce do câncer de mama.</a:t>
            </a:r>
            <a:endParaRPr lang="pt-BR" sz="24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9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osicionamento mamográfico Dr Pixel">
            <a:extLst>
              <a:ext uri="{FF2B5EF4-FFF2-40B4-BE49-F238E27FC236}">
                <a16:creationId xmlns:a16="http://schemas.microsoft.com/office/drawing/2014/main" id="{EE08AB9F-0826-4BCC-BB37-138FCB773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70"/>
            <a:ext cx="12192000" cy="673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6DC5D22-456D-40D9-A48D-53FA2CB8B834}"/>
              </a:ext>
            </a:extLst>
          </p:cNvPr>
          <p:cNvSpPr txBox="1"/>
          <p:nvPr/>
        </p:nvSpPr>
        <p:spPr>
          <a:xfrm>
            <a:off x="318051" y="229393"/>
            <a:ext cx="1135711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São realizadas como rotina duas </a:t>
            </a:r>
            <a:r>
              <a:rPr lang="pt-BR" sz="2000" b="1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incidências</a:t>
            </a:r>
            <a:r>
              <a:rPr lang="pt-BR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 </a:t>
            </a:r>
            <a:r>
              <a:rPr lang="pt-BR" sz="2000" b="0" i="0" dirty="0" err="1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mamográficas</a:t>
            </a:r>
            <a:r>
              <a:rPr lang="pt-BR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 ortogonais em cada mama: as </a:t>
            </a:r>
            <a:r>
              <a:rPr lang="pt-BR" sz="2000" b="1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incidências</a:t>
            </a:r>
            <a:r>
              <a:rPr lang="pt-BR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 </a:t>
            </a:r>
            <a:r>
              <a:rPr lang="pt-BR" sz="2000" b="0" i="0" dirty="0" err="1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mediolateral</a:t>
            </a:r>
            <a:r>
              <a:rPr lang="pt-BR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-oblíqua (MLO) e craniocaudal (CC). Os motivos para a realização de duas </a:t>
            </a:r>
            <a:r>
              <a:rPr lang="pt-BR" sz="2000" b="1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incidências</a:t>
            </a:r>
            <a:r>
              <a:rPr lang="pt-BR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 são: aumento da sensibilidade pela diminuição das áreas não expostas ou áreas cegas</a:t>
            </a:r>
            <a:r>
              <a:rPr lang="pt-BR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504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TUALIZAÇÃO EM MAMOGRAFIA">
            <a:extLst>
              <a:ext uri="{FF2B5EF4-FFF2-40B4-BE49-F238E27FC236}">
                <a16:creationId xmlns:a16="http://schemas.microsoft.com/office/drawing/2014/main" id="{D7897AAC-BBD5-47F6-866E-7C041A817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FABE9FD-6A1D-4795-8B46-0D54A854EE5E}"/>
              </a:ext>
            </a:extLst>
          </p:cNvPr>
          <p:cNvSpPr txBox="1"/>
          <p:nvPr/>
        </p:nvSpPr>
        <p:spPr>
          <a:xfrm>
            <a:off x="848138" y="728870"/>
            <a:ext cx="1114507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i="1" dirty="0">
                <a:solidFill>
                  <a:srgbClr val="00B050"/>
                </a:solidFill>
                <a:latin typeface="Arial Black" panose="020B0A04020102020204" pitchFamily="34" charset="0"/>
              </a:rPr>
              <a:t>MÉDIO-LATERAL OU PERFIL EXTERNO - ML OU PA</a:t>
            </a:r>
          </a:p>
          <a:p>
            <a:endParaRPr lang="pt-BR" dirty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r>
              <a:rPr lang="pt-BR" dirty="0">
                <a:solidFill>
                  <a:srgbClr val="FFFF00"/>
                </a:solidFill>
                <a:latin typeface="Arial Black" panose="020B0A04020102020204" pitchFamily="34" charset="0"/>
              </a:rPr>
              <a:t>  </a:t>
            </a:r>
            <a:r>
              <a:rPr lang="pt-BR" sz="2000" dirty="0">
                <a:solidFill>
                  <a:srgbClr val="FF0000"/>
                </a:solidFill>
                <a:latin typeface="Arial Black" panose="020B0A04020102020204" pitchFamily="34" charset="0"/>
              </a:rPr>
              <a:t>Esta incidência deve incluir, obrigatoriamente, parte do prolongamento axilar e é também chamada de perfil absoluto .</a:t>
            </a:r>
          </a:p>
          <a:p>
            <a:r>
              <a:rPr lang="pt-BR" sz="2000" dirty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pt-BR" sz="2000" dirty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pt-BR" sz="4000" i="1" u="sng" dirty="0">
                <a:solidFill>
                  <a:srgbClr val="00B050"/>
                </a:solidFill>
                <a:latin typeface="Arial Black" panose="020B0A04020102020204" pitchFamily="34" charset="0"/>
              </a:rPr>
              <a:t>Indicação</a:t>
            </a:r>
          </a:p>
          <a:p>
            <a:pPr algn="ctr"/>
            <a:endParaRPr lang="pt-BR" sz="4000" i="1" u="sng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endParaRPr lang="pt-BR" sz="2000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pt-BR" sz="2000" dirty="0">
                <a:solidFill>
                  <a:srgbClr val="FF0000"/>
                </a:solidFill>
                <a:latin typeface="Arial Black" panose="020B0A04020102020204" pitchFamily="34" charset="0"/>
              </a:rPr>
              <a:t>Mamas tratadas com cirurgia conservadora e esvaziamento axilar, verificação do posicionamento do fio metálico, após marcação </a:t>
            </a:r>
            <a:r>
              <a:rPr lang="pt-BR" sz="2000" dirty="0" err="1">
                <a:solidFill>
                  <a:srgbClr val="FF0000"/>
                </a:solidFill>
                <a:latin typeface="Arial Black" panose="020B0A04020102020204" pitchFamily="34" charset="0"/>
              </a:rPr>
              <a:t>pré</a:t>
            </a:r>
            <a:r>
              <a:rPr lang="pt-BR" sz="2000" dirty="0">
                <a:solidFill>
                  <a:srgbClr val="FF0000"/>
                </a:solidFill>
                <a:latin typeface="Arial Black" panose="020B0A04020102020204" pitchFamily="34" charset="0"/>
              </a:rPr>
              <a:t>-cirúrgica de lesões não-palpáveis e manobra angular. 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950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impósio de TCC e Seminário de IC , 2016 / 2º 2454">
            <a:extLst>
              <a:ext uri="{FF2B5EF4-FFF2-40B4-BE49-F238E27FC236}">
                <a16:creationId xmlns:a16="http://schemas.microsoft.com/office/drawing/2014/main" id="{60D37A3E-C353-49F7-A77A-5058B8D8A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696" y="221983"/>
            <a:ext cx="6467060" cy="641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58B2651-FAE5-4835-8CAC-E9A201F03E14}"/>
              </a:ext>
            </a:extLst>
          </p:cNvPr>
          <p:cNvSpPr txBox="1"/>
          <p:nvPr/>
        </p:nvSpPr>
        <p:spPr>
          <a:xfrm>
            <a:off x="371061" y="106017"/>
            <a:ext cx="622852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0" i="1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PARA QUE SERVE A INCIDÊNCIA ML –PERFIL ABSOLUTO OU VERDADEIRO </a:t>
            </a:r>
          </a:p>
          <a:p>
            <a:endParaRPr lang="pt-BR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r>
              <a:rPr lang="pt-BR" sz="2400" b="1" dirty="0">
                <a:latin typeface="arial" panose="020B0604020202020204" pitchFamily="34" charset="0"/>
              </a:rPr>
              <a:t>   </a:t>
            </a:r>
          </a:p>
          <a:p>
            <a:r>
              <a:rPr lang="pt-BR" sz="2400" b="1" dirty="0">
                <a:latin typeface="Arial Black" panose="020B0A04020102020204" pitchFamily="34" charset="0"/>
              </a:rPr>
              <a:t>   Essa incidência privilegiará as porções laterais de ambas as mamas e é usada principalmente quando se há alguma suspeita de lesão na metade lateral da mama</a:t>
            </a:r>
            <a:r>
              <a:rPr lang="pt-BR" sz="2400" b="1" dirty="0">
                <a:latin typeface="arial" panose="020B0604020202020204" pitchFamily="34" charset="0"/>
              </a:rPr>
              <a:t>.</a:t>
            </a:r>
            <a:endParaRPr lang="pt-BR" sz="2400" b="1" dirty="0"/>
          </a:p>
          <a:p>
            <a:endParaRPr lang="pt-BR" sz="2400" b="1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r>
              <a:rPr lang="pt-BR" sz="2400" b="1" dirty="0">
                <a:latin typeface="Arial Black" panose="020B0A04020102020204" pitchFamily="34" charset="0"/>
              </a:rPr>
              <a:t>    É usada para encontrar os achados na porção mais alta da mama, que não são vistas na incidência MLO.</a:t>
            </a:r>
          </a:p>
          <a:p>
            <a:endParaRPr lang="pt-BR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r>
              <a:rPr lang="pt-BR" sz="2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     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2702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D0B20E4-7E38-4327-8367-91FCA6E56016}"/>
              </a:ext>
            </a:extLst>
          </p:cNvPr>
          <p:cNvSpPr txBox="1"/>
          <p:nvPr/>
        </p:nvSpPr>
        <p:spPr>
          <a:xfrm>
            <a:off x="5645426" y="197560"/>
            <a:ext cx="6135757" cy="572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>
                <a:solidFill>
                  <a:srgbClr val="00B050"/>
                </a:solidFill>
                <a:latin typeface="Arial Black" panose="020B0A04020102020204" pitchFamily="34" charset="0"/>
              </a:rPr>
              <a:t>Posicionamento</a:t>
            </a:r>
          </a:p>
          <a:p>
            <a:endParaRPr lang="pt-BR" sz="2000" dirty="0">
              <a:latin typeface="Arial Black" panose="020B0A04020102020204" pitchFamily="34" charset="0"/>
            </a:endParaRPr>
          </a:p>
          <a:p>
            <a:r>
              <a:rPr lang="pt-BR" sz="2000" dirty="0">
                <a:latin typeface="Arial Black" panose="020B0A040201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 Black" panose="020B0A04020102020204" pitchFamily="34" charset="0"/>
              </a:rPr>
              <a:t> Rotação do tubo 90º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 Black" panose="020B0A04020102020204" pitchFamily="34" charset="0"/>
              </a:rPr>
              <a:t>Feixe perpendicular à mama.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 Black" panose="020B0A04020102020204" pitchFamily="34" charset="0"/>
              </a:rPr>
              <a:t> Paciente de frente para o </a:t>
            </a:r>
            <a:r>
              <a:rPr lang="pt-BR" dirty="0" err="1">
                <a:latin typeface="Arial Black" panose="020B0A04020102020204" pitchFamily="34" charset="0"/>
              </a:rPr>
              <a:t>bucky</a:t>
            </a:r>
            <a:r>
              <a:rPr lang="pt-BR" dirty="0">
                <a:latin typeface="Arial Black" panose="020B0A04020102020204" pitchFamily="34" charset="0"/>
              </a:rPr>
              <a:t>, braço do lado do exame relaxado e o cotovelo dobrado; levantar e colocar a mama para frente; o ângulo superior do receptor atrás da margem lateral do grande peitoral.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 Black" panose="020B0A04020102020204" pitchFamily="34" charset="0"/>
              </a:rPr>
              <a:t> Centralizar a mama, mamilo paralelo ao filme.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 Black" panose="020B0A04020102020204" pitchFamily="34" charset="0"/>
              </a:rPr>
              <a:t> Filme mais próximo dos quadrantes externos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0AC86E5-19DE-4AD4-B403-AF93FCBF9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783" y="-39756"/>
            <a:ext cx="5698435" cy="677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6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amo. 06">
            <a:extLst>
              <a:ext uri="{FF2B5EF4-FFF2-40B4-BE49-F238E27FC236}">
                <a16:creationId xmlns:a16="http://schemas.microsoft.com/office/drawing/2014/main" id="{889F7241-826B-4D8A-A778-9ECA0FA9F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298017" cy="740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72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50151C-5C8B-4E69-BB38-B8140686E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035" y="126511"/>
            <a:ext cx="11834191" cy="309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Critérios para uma boa incidência em </a:t>
            </a:r>
            <a:r>
              <a:rPr kumimoji="0" lang="pt-BR" altLang="pt-BR" sz="900" b="0" i="1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Perfil Absoluto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 90º.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A imagem deve incluir todo o corpo glandular;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A mama deve estar bem espalhada;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A prega mamária deve ser visualizada.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  </a:t>
            </a:r>
            <a:r>
              <a:rPr kumimoji="0" lang="pt-BR" altLang="pt-BR" sz="14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       </a:t>
            </a:r>
            <a:endParaRPr kumimoji="0" lang="pt-BR" altLang="pt-B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 O feixe de raios x vai da região lateral para a medial nada paciente.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CDFA485-C420-4F45-B633-C66FBD946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110"/>
            <a:ext cx="12192000" cy="290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A7DE5D6-272A-4B6B-89A2-487B7380EB6E}"/>
              </a:ext>
            </a:extLst>
          </p:cNvPr>
          <p:cNvSpPr txBox="1"/>
          <p:nvPr/>
        </p:nvSpPr>
        <p:spPr>
          <a:xfrm>
            <a:off x="212034" y="4427527"/>
            <a:ext cx="11701670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i="0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Critérios para uma boa incidência em </a:t>
            </a:r>
            <a:r>
              <a:rPr lang="pt-BR" sz="2400" b="1" i="1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Perfil Absoluto</a:t>
            </a:r>
            <a:r>
              <a:rPr lang="pt-BR" sz="2400" b="1" i="0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 90º.</a:t>
            </a:r>
          </a:p>
          <a:p>
            <a:pPr algn="ctr"/>
            <a:r>
              <a:rPr lang="pt-BR" sz="2400" b="1" i="0" dirty="0">
                <a:solidFill>
                  <a:srgbClr val="00B05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pt-BR" b="1" i="0" dirty="0">
                <a:effectLst/>
                <a:latin typeface="Verdana, Arial, Helvetica, sans-serif"/>
              </a:rPr>
              <a:t>A imagem deve incluir todo o corpo glandular;</a:t>
            </a:r>
            <a:endParaRPr lang="pt-BR" b="1" i="0" dirty="0">
              <a:effectLst/>
              <a:latin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b="1" i="0" dirty="0">
                <a:effectLst/>
                <a:latin typeface="Verdana, Arial, Helvetica, sans-serif"/>
              </a:rPr>
              <a:t>A mama deve estar bem espalhada;</a:t>
            </a:r>
            <a:endParaRPr lang="pt-BR" b="1" i="0" dirty="0">
              <a:effectLst/>
              <a:latin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b="1" i="0" dirty="0">
                <a:effectLst/>
                <a:latin typeface="Verdana, Arial, Helvetica, sans-serif"/>
              </a:rPr>
              <a:t>A prega mamária deve ser visualizada.</a:t>
            </a:r>
            <a:endParaRPr lang="pt-BR" b="1" i="0" dirty="0">
              <a:effectLst/>
              <a:latin typeface="Verdana" panose="020B0604030504040204" pitchFamily="34" charset="0"/>
            </a:endParaRPr>
          </a:p>
          <a:p>
            <a:pPr algn="l"/>
            <a:r>
              <a:rPr lang="pt-BR" b="0" i="0" dirty="0">
                <a:effectLst/>
                <a:latin typeface="Verdana" panose="020B0604030504040204" pitchFamily="34" charset="0"/>
              </a:rPr>
              <a:t> 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F9ECA11-EADD-469D-BB5F-E37776F6382B}"/>
              </a:ext>
            </a:extLst>
          </p:cNvPr>
          <p:cNvSpPr txBox="1"/>
          <p:nvPr/>
        </p:nvSpPr>
        <p:spPr>
          <a:xfrm>
            <a:off x="768626" y="399148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PERFIL ABSOLUTO LATEROMEDIAL (LM) / PERFIL ABSOLUTO MEDIOLATERAL (ML)</a:t>
            </a:r>
          </a:p>
        </p:txBody>
      </p:sp>
    </p:spTree>
    <p:extLst>
      <p:ext uri="{BB962C8B-B14F-4D97-AF65-F5344CB8AC3E}">
        <p14:creationId xmlns:p14="http://schemas.microsoft.com/office/powerpoint/2010/main" val="287502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450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20" baseType="lpstr">
      <vt:lpstr>Arial</vt:lpstr>
      <vt:lpstr>Arial</vt:lpstr>
      <vt:lpstr>Arial Black</vt:lpstr>
      <vt:lpstr>Calibri</vt:lpstr>
      <vt:lpstr>Calibri Light</vt:lpstr>
      <vt:lpstr>Verdana</vt:lpstr>
      <vt:lpstr>Verdana, Arial, Helvetica, sans-serif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CAVALHEIRO</dc:creator>
  <cp:lastModifiedBy>CAVALHEIRO</cp:lastModifiedBy>
  <cp:revision>3</cp:revision>
  <dcterms:created xsi:type="dcterms:W3CDTF">2022-02-28T00:02:37Z</dcterms:created>
  <dcterms:modified xsi:type="dcterms:W3CDTF">2022-03-02T02:12:32Z</dcterms:modified>
</cp:coreProperties>
</file>